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svg"/><Relationship Id="rId16" Type="http://schemas.openxmlformats.org/officeDocument/2006/relationships/slideLayout" Target="../slideLayouts/slideLayout6.xml"/><Relationship Id="rId1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Examining purchasing patterns from 3,900 orders to reveal insights into spending habits, customer segmentation, and product preferences for data-driven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7344"/>
            <a:ext cx="7636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19751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046565"/>
            <a:ext cx="4202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Increase Subscription Adoption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53698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exclusive subscriber benefits to convert the 73% non-subscriber base and drive recurring revenue.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80636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407450"/>
            <a:ext cx="39244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Strengthen 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389786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Incentivize frequent buyers to transition from Returning to Loyal segment with rewards and personalized offers.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41520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768334"/>
            <a:ext cx="3692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 Discount Strategy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25875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Reassess discount campaigns to balance sales growth with profitability, focusing on high-margin products.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02404"/>
            <a:ext cx="1134070" cy="166985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129218"/>
            <a:ext cx="3777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 Targeted Campaigns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619637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marketing on Adult age groups and premium shipping customers who demonstrate higher revenue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94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transactions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Attributes tracked per order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61520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647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13742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Only in review ratings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982289"/>
            <a:ext cx="3359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563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005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447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Previous purchase history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4982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99521" y="5563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Product, category, amount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005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447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and shipping type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963" y="518517"/>
            <a:ext cx="5633799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Process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963" y="1390650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3" y="1688068"/>
            <a:ext cx="782407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9963" y="1827967"/>
            <a:ext cx="297299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Import &amp; Assessment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59963" y="2235756"/>
            <a:ext cx="78240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dataset using pandas and analyzed structure with df.info() and df.describe() functions.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59963" y="3168967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3" y="3447098"/>
            <a:ext cx="7824073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9963" y="3606284"/>
            <a:ext cx="235719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Cleansing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59963" y="4014073"/>
            <a:ext cx="78240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Filled missing review ratings with category-wise medians and standardized column names to snake_case.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59963" y="4947285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63" y="5206603"/>
            <a:ext cx="7824073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9963" y="5384602"/>
            <a:ext cx="235719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59963" y="5792391"/>
            <a:ext cx="78240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age_group variable and derived purchase_frequency_days from timestamps.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59963" y="6423898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63" y="6664404"/>
            <a:ext cx="7824073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59963" y="6861215"/>
            <a:ext cx="235719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Quality Checks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59963" y="7269004"/>
            <a:ext cx="78240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redundant promo_code_used field and uploaded cleaned data to PostgreSQL.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390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5899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$157.89K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total revenue, more than double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$75.19K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from female customers.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959096" y="375177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significant gap suggests opportunities for targeted marketing campaigns to increase female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62614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2097048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284095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3.86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1862614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2097048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84095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3.84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1862614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2097048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2284095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3.82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318873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224" y="4553307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390" y="4740354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28224" y="546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28224" y="59509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3.80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318873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2982" y="4553307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0148" y="4740354"/>
            <a:ext cx="306110" cy="30611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62982" y="546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Handbag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62982" y="59509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3.78</a:t>
            </a:r>
            <a:endParaRPr lang="en-US" sz="1750" dirty="0"/>
          </a:p>
        </p:txBody>
      </p:sp>
      <p:sp>
        <p:nvSpPr>
          <p:cNvPr id="28" name="Text 16"/>
          <p:cNvSpPr/>
          <p:nvPr/>
        </p:nvSpPr>
        <p:spPr>
          <a:xfrm>
            <a:off x="793790" y="68034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satisfaction is highest for accessories and footwear categories. These top-rated products should be featured prominently in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5168503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Type Performance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shipping options correlate with slightly higher purchase amounts. Customers choosing faster delivery tend to spend more per transaction.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080" y="351234"/>
            <a:ext cx="5885855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 vs. Non-Subscriber Analysis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447080" y="1005959"/>
            <a:ext cx="6804184" cy="1711404"/>
          </a:xfrm>
          <a:prstGeom prst="roundRect">
            <a:avLst>
              <a:gd name="adj" fmla="val 313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9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2320" y="1021199"/>
            <a:ext cx="6773704" cy="383262"/>
          </a:xfrm>
          <a:prstGeom prst="roundRect">
            <a:avLst>
              <a:gd name="adj" fmla="val 9229"/>
            </a:avLst>
          </a:prstGeom>
          <a:solidFill>
            <a:srgbClr val="E2E3E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53326" y="1113234"/>
            <a:ext cx="191572" cy="1915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0074" y="1532215"/>
            <a:ext cx="1596985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90074" y="1808321"/>
            <a:ext cx="6518196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1,053 customers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90074" y="2089190"/>
            <a:ext cx="6518196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spending: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$59.49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90074" y="2370058"/>
            <a:ext cx="6518196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revenue: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$62,645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7379018" y="1005959"/>
            <a:ext cx="6804303" cy="1711404"/>
          </a:xfrm>
          <a:prstGeom prst="roundRect">
            <a:avLst>
              <a:gd name="adj" fmla="val 313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9C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4258" y="1021199"/>
            <a:ext cx="6773823" cy="383262"/>
          </a:xfrm>
          <a:prstGeom prst="roundRect">
            <a:avLst>
              <a:gd name="adj" fmla="val 9229"/>
            </a:avLst>
          </a:prstGeom>
          <a:solidFill>
            <a:srgbClr val="E2E3E9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383" y="1113234"/>
            <a:ext cx="191572" cy="19157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22012" y="1532215"/>
            <a:ext cx="1596985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Non-Subscribers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7522012" y="1808321"/>
            <a:ext cx="651831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2,847 customers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7522012" y="2089190"/>
            <a:ext cx="651831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spending: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$59.87</a:t>
            </a:r>
            <a:endParaRPr lang="en-US" sz="1000" dirty="0"/>
          </a:p>
        </p:txBody>
      </p:sp>
      <p:sp>
        <p:nvSpPr>
          <p:cNvPr id="16" name="Text 12"/>
          <p:cNvSpPr/>
          <p:nvPr/>
        </p:nvSpPr>
        <p:spPr>
          <a:xfrm>
            <a:off x="7522012" y="2370058"/>
            <a:ext cx="651831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revenue: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$170,436</a:t>
            </a:r>
            <a:endParaRPr lang="en-US" sz="10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80" y="3004780"/>
            <a:ext cx="6712268" cy="671226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478673" y="2975967"/>
            <a:ext cx="671226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Only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27%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 customers are subscribers, yet spending patterns are nearly identical between groups.</a:t>
            </a:r>
            <a:endParaRPr lang="en-US" sz="1000" dirty="0"/>
          </a:p>
        </p:txBody>
      </p:sp>
      <p:sp>
        <p:nvSpPr>
          <p:cNvPr id="19" name="Text 14"/>
          <p:cNvSpPr/>
          <p:nvPr/>
        </p:nvSpPr>
        <p:spPr>
          <a:xfrm>
            <a:off x="7478673" y="3295174"/>
            <a:ext cx="6712268" cy="40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presents a significant opportunity to convert non-subscribers by highlighting exclusive benefits and value propositions.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601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426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4268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1518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1518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632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6327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majority of customers (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 fall into the Loyal segment, demonstrating strong customer retention. Focus should be on converting Returning customers to Loyal status through targeted incentives.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018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383512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48%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517" y="992029"/>
            <a:ext cx="1701165" cy="1701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72320" y="28348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Adults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96835" y="3125391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$111.53K revenue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2383512" y="427077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32%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17" y="3561993"/>
            <a:ext cx="1701165" cy="17011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372320" y="54048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Young Adults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96835" y="5695355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$74.66K revenue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2383512" y="684073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20%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17" y="6131957"/>
            <a:ext cx="1701165" cy="17011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372320" y="79748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Senior Citizens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396835" y="8265319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$46.89K revenue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6049804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6049804" y="1240036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Adults drive nearly half of total revenue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6049804" y="146113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Adults represent strong secondary market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6049804" y="1682234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Senior Citizens show untapped potential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6049804" y="1965722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Age-targeted campaigns should prioritize Adult and Young Adult segments while exploring growth opportunities with Senior Citizens.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2025-12-04T07:34:20Z</dcterms:created>
  <dcterms:modified xsi:type="dcterms:W3CDTF">2025-12-04T07:34:20Z</dcterms:modified>
</cp:coreProperties>
</file>